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8" r:id="rId2"/>
    <p:sldId id="444" r:id="rId3"/>
    <p:sldId id="447" r:id="rId4"/>
    <p:sldId id="388" r:id="rId5"/>
    <p:sldId id="459" r:id="rId6"/>
    <p:sldId id="460" r:id="rId7"/>
    <p:sldId id="466" r:id="rId8"/>
    <p:sldId id="461" r:id="rId9"/>
    <p:sldId id="462" r:id="rId10"/>
    <p:sldId id="465" r:id="rId11"/>
  </p:sldIdLst>
  <p:sldSz cx="9144000" cy="5143500" type="screen16x9"/>
  <p:notesSz cx="6797675" cy="9926638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m Coessens" initials="W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D8991"/>
    <a:srgbClr val="279DA9"/>
    <a:srgbClr val="ACDEE9"/>
    <a:srgbClr val="010000"/>
    <a:srgbClr val="F2EEE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75" autoAdjust="0"/>
    <p:restoredTop sz="93548" autoAdjust="0"/>
  </p:normalViewPr>
  <p:slideViewPr>
    <p:cSldViewPr snapToObjects="1">
      <p:cViewPr>
        <p:scale>
          <a:sx n="90" d="100"/>
          <a:sy n="90" d="100"/>
        </p:scale>
        <p:origin x="-630" y="-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notesViewPr>
    <p:cSldViewPr snapToObjects="1">
      <p:cViewPr varScale="1">
        <p:scale>
          <a:sx n="51" d="100"/>
          <a:sy n="51" d="100"/>
        </p:scale>
        <p:origin x="-2946" y="-96"/>
      </p:cViewPr>
      <p:guideLst>
        <p:guide orient="horz" pos="3126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nl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833DD-7260-4F50-9D57-D2C97C3417C3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="" xmlns:p14="http://schemas.microsoft.com/office/powerpoint/2010/main" val="31042099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nl-BE" smtClean="0"/>
              <a:t>20/04/2015</a:t>
            </a:r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15BBBF-A273-DA46-A121-48DDD41817B6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16734355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5BBBF-A273-DA46-A121-48DDD41817B6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544378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15BBBF-A273-DA46-A121-48DDD41817B6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="" xmlns:p14="http://schemas.microsoft.com/office/powerpoint/2010/main" val="3544378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20000" y="2876550"/>
            <a:ext cx="7772400" cy="916451"/>
          </a:xfrm>
        </p:spPr>
        <p:txBody>
          <a:bodyPr anchor="b">
            <a:normAutofit/>
          </a:bodyPr>
          <a:lstStyle>
            <a:lvl1pPr algn="l">
              <a:defRPr sz="3000" b="1" cap="all">
                <a:solidFill>
                  <a:srgbClr val="1D8991"/>
                </a:solidFill>
              </a:defRPr>
            </a:lvl1pPr>
          </a:lstStyle>
          <a:p>
            <a:r>
              <a:rPr lang="nl-BE" dirty="0" smtClean="0"/>
              <a:t>Titelstijl van model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720000" y="3735387"/>
            <a:ext cx="7772400" cy="438614"/>
          </a:xfrm>
        </p:spPr>
        <p:txBody>
          <a:bodyPr anchor="t">
            <a:norm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dirty="0" smtClean="0"/>
              <a:t>Klik om de titelstijl van het model te bewerken</a:t>
            </a:r>
            <a:endParaRPr lang="nl-NL" dirty="0"/>
          </a:p>
        </p:txBody>
      </p:sp>
      <p:cxnSp>
        <p:nvCxnSpPr>
          <p:cNvPr id="8" name="Rechte verbindingslijn 7"/>
          <p:cNvCxnSpPr/>
          <p:nvPr userDrawn="1"/>
        </p:nvCxnSpPr>
        <p:spPr>
          <a:xfrm rot="10800000">
            <a:off x="0" y="3101580"/>
            <a:ext cx="2590800" cy="357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ubtitel 2"/>
          <p:cNvSpPr txBox="1">
            <a:spLocks/>
          </p:cNvSpPr>
          <p:nvPr userDrawn="1"/>
        </p:nvSpPr>
        <p:spPr>
          <a:xfrm>
            <a:off x="720725" y="4107094"/>
            <a:ext cx="7772400" cy="4386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1D8991"/>
              </a:buClr>
              <a:buFont typeface="Wingdings" charset="2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</p:txBody>
      </p:sp>
      <p:sp>
        <p:nvSpPr>
          <p:cNvPr id="12" name="Subtitel 2"/>
          <p:cNvSpPr txBox="1">
            <a:spLocks/>
          </p:cNvSpPr>
          <p:nvPr userDrawn="1"/>
        </p:nvSpPr>
        <p:spPr>
          <a:xfrm>
            <a:off x="720725" y="4793501"/>
            <a:ext cx="2531600" cy="3364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1D8991"/>
              </a:buClr>
              <a:buFont typeface="Wingdings" charset="2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D8991"/>
              </a:buClr>
              <a:buSzTx/>
              <a:buFont typeface="Wingdings" charset="2"/>
              <a:buNone/>
              <a:tabLst/>
              <a:defRPr/>
            </a:pPr>
            <a:r>
              <a:rPr lang="en-US" sz="1000" dirty="0" smtClean="0"/>
              <a:t>Powered by Belga News Agency </a:t>
            </a:r>
            <a:r>
              <a:rPr lang="en-US" sz="1000" b="1" i="0" dirty="0" smtClean="0">
                <a:latin typeface="Lucida Grande"/>
                <a:ea typeface="Lucida Grande"/>
                <a:cs typeface="Lucida Grande"/>
              </a:rPr>
              <a:t>©</a:t>
            </a:r>
            <a:r>
              <a:rPr lang="en-US" sz="1000" dirty="0" smtClean="0"/>
              <a:t>2021</a:t>
            </a:r>
            <a:endParaRPr lang="en-US" sz="1000" dirty="0" smtClean="0">
              <a:effectLst/>
              <a:latin typeface="Cambria"/>
              <a:ea typeface="ＭＳ 明朝"/>
              <a:cs typeface="Times New Roman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32" t="35000" r="53334" b="35000"/>
          <a:stretch/>
        </p:blipFill>
        <p:spPr>
          <a:xfrm>
            <a:off x="381000" y="1482187"/>
            <a:ext cx="2590800" cy="1371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Belga News + bas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ga_baseline-logo-RGB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60399" y="1352550"/>
            <a:ext cx="6248398" cy="2214505"/>
          </a:xfrm>
          <a:prstGeom prst="rect">
            <a:avLst/>
          </a:prstGeom>
        </p:spPr>
      </p:pic>
      <p:pic>
        <p:nvPicPr>
          <p:cNvPr id="12" name="Picture 11" descr="logos-all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900" y="4772959"/>
            <a:ext cx="3441700" cy="313391"/>
          </a:xfrm>
          <a:prstGeom prst="rect">
            <a:avLst/>
          </a:prstGeom>
        </p:spPr>
      </p:pic>
      <p:sp>
        <p:nvSpPr>
          <p:cNvPr id="13" name="Subtitel 2"/>
          <p:cNvSpPr txBox="1">
            <a:spLocks/>
          </p:cNvSpPr>
          <p:nvPr userDrawn="1"/>
        </p:nvSpPr>
        <p:spPr>
          <a:xfrm>
            <a:off x="720725" y="4793501"/>
            <a:ext cx="2531600" cy="3364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1D8991"/>
              </a:buClr>
              <a:buFont typeface="Wingdings" charset="2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Clr>
                <a:schemeClr val="bg1">
                  <a:lumMod val="65000"/>
                </a:schemeClr>
              </a:buClr>
              <a:buFont typeface="Wingdings" charset="2"/>
              <a:buNone/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D8991"/>
              </a:buClr>
              <a:buSzTx/>
              <a:buFont typeface="Wingdings" charset="2"/>
              <a:buNone/>
              <a:tabLst/>
              <a:defRPr/>
            </a:pPr>
            <a:r>
              <a:rPr lang="en-US" sz="1000" dirty="0" smtClean="0"/>
              <a:t>Powered by Belga News Agency </a:t>
            </a:r>
            <a:r>
              <a:rPr lang="en-US" sz="1000" b="1" i="0" dirty="0" smtClean="0">
                <a:latin typeface="Lucida Grande"/>
                <a:ea typeface="Lucida Grande"/>
                <a:cs typeface="Lucida Grande"/>
              </a:rPr>
              <a:t>©</a:t>
            </a:r>
            <a:r>
              <a:rPr lang="en-US" sz="1000" dirty="0" smtClean="0"/>
              <a:t>2015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1D8991"/>
              </a:buClr>
              <a:buSzTx/>
              <a:buFont typeface="Wingdings" charset="2"/>
              <a:buNone/>
              <a:tabLst/>
              <a:defRPr/>
            </a:pPr>
            <a:endParaRPr lang="en-US" sz="1000" dirty="0" smtClean="0">
              <a:effectLst/>
              <a:latin typeface="Cambria"/>
              <a:ea typeface="ＭＳ 明朝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734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 userDrawn="1">
            <p:ph type="ctrTitle"/>
          </p:nvPr>
        </p:nvSpPr>
        <p:spPr>
          <a:xfrm>
            <a:off x="720000" y="1126331"/>
            <a:ext cx="7772400" cy="1102519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endParaRPr lang="nl-NL" b="1"/>
          </a:p>
        </p:txBody>
      </p:sp>
      <p:sp>
        <p:nvSpPr>
          <p:cNvPr id="8" name="Subtitel 2"/>
          <p:cNvSpPr>
            <a:spLocks noGrp="1"/>
          </p:cNvSpPr>
          <p:nvPr userDrawn="1">
            <p:ph type="subTitle" idx="1"/>
          </p:nvPr>
        </p:nvSpPr>
        <p:spPr>
          <a:xfrm>
            <a:off x="720000" y="2171700"/>
            <a:ext cx="6400800" cy="1314450"/>
          </a:xfrm>
        </p:spPr>
        <p:txBody>
          <a:bodyPr>
            <a:normAutofit/>
          </a:bodyPr>
          <a:lstStyle>
            <a:lvl1pPr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/>
            <a:endParaRPr lang="nl-NL" sz="1400" dirty="0"/>
          </a:p>
        </p:txBody>
      </p:sp>
      <p:cxnSp>
        <p:nvCxnSpPr>
          <p:cNvPr id="11" name="Rechte verbindingslijn 10"/>
          <p:cNvCxnSpPr/>
          <p:nvPr userDrawn="1"/>
        </p:nvCxnSpPr>
        <p:spPr>
          <a:xfrm rot="10800000">
            <a:off x="0" y="1504950"/>
            <a:ext cx="1981200" cy="3571"/>
          </a:xfrm>
          <a:prstGeom prst="line">
            <a:avLst/>
          </a:prstGeom>
          <a:ln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6" descr="logo-Belg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20" y="4644000"/>
            <a:ext cx="726380" cy="3631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8991"/>
                </a:solidFill>
              </a:defRPr>
            </a:lvl1pPr>
          </a:lstStyle>
          <a:p>
            <a:r>
              <a:rPr lang="nl-B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09600" y="1276350"/>
            <a:ext cx="8077200" cy="3370610"/>
          </a:xfrm>
        </p:spPr>
        <p:txBody>
          <a:bodyPr/>
          <a:lstStyle>
            <a:lvl1pPr marL="342900" indent="-342900">
              <a:buFont typeface="Arial"/>
              <a:buChar char="•"/>
              <a:defRPr/>
            </a:lvl1pPr>
            <a:lvl2pPr marL="742950" indent="-285750">
              <a:buFont typeface="Arial"/>
              <a:buChar char="•"/>
              <a:defRPr/>
            </a:lvl2pPr>
            <a:lvl3pPr marL="1143000" indent="-228600">
              <a:buFont typeface="Arial"/>
              <a:buChar char="•"/>
              <a:defRPr/>
            </a:lvl3pPr>
            <a:lvl4pPr marL="1600200" indent="-228600">
              <a:buFont typeface="Arial"/>
              <a:buChar char="•"/>
              <a:defRPr/>
            </a:lvl4pPr>
            <a:lvl5pPr marL="2057400" indent="-228600">
              <a:buFont typeface="Arial"/>
              <a:buChar char="•"/>
              <a:defRPr/>
            </a:lvl5pPr>
          </a:lstStyle>
          <a:p>
            <a:pPr lvl="0"/>
            <a:r>
              <a:rPr lang="nl-BE" dirty="0" smtClean="0"/>
              <a:t>Klik om de tekststijl van het model te bewerken</a:t>
            </a:r>
          </a:p>
          <a:p>
            <a:pPr lvl="1"/>
            <a:r>
              <a:rPr lang="nl-BE" dirty="0" smtClean="0"/>
              <a:t>Tweede niveau</a:t>
            </a:r>
          </a:p>
          <a:p>
            <a:pPr lvl="2"/>
            <a:r>
              <a:rPr lang="nl-BE" dirty="0" smtClean="0"/>
              <a:t>Derde niveau</a:t>
            </a:r>
          </a:p>
          <a:p>
            <a:pPr lvl="3"/>
            <a:r>
              <a:rPr lang="nl-BE" dirty="0" smtClean="0"/>
              <a:t>Vierde niveau</a:t>
            </a:r>
          </a:p>
          <a:p>
            <a:pPr lvl="4"/>
            <a:r>
              <a:rPr lang="nl-BE" dirty="0" smtClean="0"/>
              <a:t>Vijfde niveau</a:t>
            </a:r>
            <a:endParaRPr lang="nl-NL" dirty="0"/>
          </a:p>
        </p:txBody>
      </p:sp>
      <p:cxnSp>
        <p:nvCxnSpPr>
          <p:cNvPr id="8" name="Rechte verbindingslijn 10"/>
          <p:cNvCxnSpPr/>
          <p:nvPr userDrawn="1"/>
        </p:nvCxnSpPr>
        <p:spPr>
          <a:xfrm rot="10800000">
            <a:off x="0" y="1120378"/>
            <a:ext cx="1981200" cy="3571"/>
          </a:xfrm>
          <a:prstGeom prst="line">
            <a:avLst/>
          </a:prstGeom>
          <a:ln>
            <a:solidFill>
              <a:srgbClr val="BFBF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-Belg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20" y="4644000"/>
            <a:ext cx="726380" cy="3631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pic>
        <p:nvPicPr>
          <p:cNvPr id="7" name="Picture 6" descr="logo-Belg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20" y="4644000"/>
            <a:ext cx="726380" cy="3631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Titelstijl van model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 smtClean="0"/>
              <a:t>20/04/2015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7CD97-E6F9-A242-A742-DC31916B26B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8" name="Picture 6" descr="logo-Belg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20" y="4644000"/>
            <a:ext cx="726380" cy="3631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 smtClean="0"/>
              <a:t>Titelstijl van model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smtClean="0"/>
              <a:t>Klik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 smtClean="0"/>
              <a:t>20/04/2015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7CD97-E6F9-A242-A742-DC31916B26B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8" name="Picture 6" descr="logo-Belg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20" y="4644000"/>
            <a:ext cx="726380" cy="3631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BE" smtClean="0"/>
              <a:t>20/04/2015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7CD97-E6F9-A242-A742-DC31916B26BB}" type="slidenum">
              <a:rPr lang="nl-NL" smtClean="0"/>
              <a:pPr/>
              <a:t>‹#›</a:t>
            </a:fld>
            <a:endParaRPr lang="nl-NL"/>
          </a:p>
        </p:txBody>
      </p:sp>
      <p:pic>
        <p:nvPicPr>
          <p:cNvPr id="8" name="Picture 6" descr="logo-Belg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20" y="4644000"/>
            <a:ext cx="726380" cy="3631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881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190500"/>
            <a:ext cx="6705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 smtClean="0"/>
              <a:t>Titelstijl</a:t>
            </a:r>
            <a:r>
              <a:rPr lang="en-US" dirty="0" smtClean="0"/>
              <a:t> van model </a:t>
            </a:r>
            <a:r>
              <a:rPr lang="en-US" dirty="0" err="1" smtClean="0"/>
              <a:t>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276350"/>
            <a:ext cx="8077200" cy="3242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om</a:t>
            </a:r>
            <a:r>
              <a:rPr lang="en-US" dirty="0" smtClean="0"/>
              <a:t> de </a:t>
            </a:r>
            <a:r>
              <a:rPr lang="en-US" dirty="0" err="1" smtClean="0"/>
              <a:t>tekststijl</a:t>
            </a:r>
            <a:r>
              <a:rPr lang="en-US" dirty="0" smtClean="0"/>
              <a:t> van het model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bewerken</a:t>
            </a:r>
            <a:endParaRPr lang="en-US" dirty="0" smtClean="0"/>
          </a:p>
          <a:p>
            <a:pPr lvl="1"/>
            <a:r>
              <a:rPr lang="en-US" dirty="0" err="1" smtClean="0"/>
              <a:t>Tweede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Derde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Vierde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Vijfde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46601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 smtClean="0"/>
              <a:t>20/04/2015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46601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4660106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7CD97-E6F9-A242-A742-DC31916B26BB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600" kern="1200">
          <a:solidFill>
            <a:srgbClr val="1D899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1D8991"/>
        </a:buClr>
        <a:buFont typeface="Arial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65000"/>
          </a:schemeClr>
        </a:buClr>
        <a:buFont typeface="Arial"/>
        <a:buChar char="•"/>
        <a:defRPr sz="1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Webinar </a:t>
            </a:r>
            <a:r>
              <a:rPr lang="nl-NL" dirty="0" smtClean="0"/>
              <a:t>BELGA - WE MEDIA  </a:t>
            </a:r>
            <a:endParaRPr lang="nl-NL" dirty="0"/>
          </a:p>
        </p:txBody>
      </p:sp>
      <p:sp>
        <p:nvSpPr>
          <p:cNvPr id="5" name="Sub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Door </a:t>
            </a:r>
            <a:r>
              <a:rPr lang="nl-NL" dirty="0" smtClean="0"/>
              <a:t>Olivier </a:t>
            </a:r>
            <a:r>
              <a:rPr lang="nl-NL" dirty="0" smtClean="0"/>
              <a:t>Delbrouck en Lieven De Maertelaere</a:t>
            </a:r>
            <a:endParaRPr lang="nl-NL" dirty="0"/>
          </a:p>
        </p:txBody>
      </p:sp>
      <p:pic>
        <p:nvPicPr>
          <p:cNvPr id="6" name="Picture 5" descr="WEM-Logo-WeMedia-rechthoekig-witte-JPG-kle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1581150"/>
            <a:ext cx="2254444" cy="1446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/>
              <a:t>About Belga</a:t>
            </a:r>
            <a:endParaRPr lang="nl-BE" b="1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Founded in 1920</a:t>
            </a:r>
          </a:p>
          <a:p>
            <a:endParaRPr lang="nl-BE" dirty="0" smtClean="0"/>
          </a:p>
          <a:p>
            <a:r>
              <a:rPr lang="nl-BE" dirty="0" smtClean="0"/>
              <a:t>100 years supplier of facts and services</a:t>
            </a:r>
          </a:p>
          <a:p>
            <a:pPr>
              <a:buNone/>
            </a:pPr>
            <a:endParaRPr lang="nl-BE" dirty="0" smtClean="0"/>
          </a:p>
          <a:p>
            <a:r>
              <a:rPr lang="nl-BE" dirty="0" smtClean="0"/>
              <a:t>Shareholders: DPG Media, EDA, IPM, Mass Transit Media, Mediafin, Mediahuis,  Rossel, RTL Belgium, VRT</a:t>
            </a:r>
          </a:p>
          <a:p>
            <a:endParaRPr lang="nl-BE" dirty="0" smtClean="0"/>
          </a:p>
          <a:p>
            <a:r>
              <a:rPr lang="nl-BE" dirty="0" smtClean="0"/>
              <a:t>135 employees</a:t>
            </a:r>
          </a:p>
          <a:p>
            <a:endParaRPr lang="nl-BE" dirty="0" smtClean="0"/>
          </a:p>
          <a:p>
            <a:endParaRPr lang="nl-BE" dirty="0" smtClean="0"/>
          </a:p>
          <a:p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/>
              <a:t>Belga Newsroom</a:t>
            </a:r>
            <a:endParaRPr lang="nl-B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BE" dirty="0" smtClean="0"/>
              <a:t>80 journalists , 50 regional correspondents and photographers,  30 other freelancers</a:t>
            </a:r>
          </a:p>
          <a:p>
            <a:endParaRPr lang="nl-BE" dirty="0" smtClean="0"/>
          </a:p>
          <a:p>
            <a:r>
              <a:rPr lang="nl-BE" dirty="0" smtClean="0"/>
              <a:t>News in text (almost 1.000 articles a day), image (photo/video), audio, infographics</a:t>
            </a:r>
          </a:p>
          <a:p>
            <a:pPr>
              <a:buNone/>
            </a:pPr>
            <a:r>
              <a:rPr lang="nl-BE" dirty="0" smtClean="0"/>
              <a:t> </a:t>
            </a:r>
          </a:p>
          <a:p>
            <a:r>
              <a:rPr lang="nl-BE" dirty="0" smtClean="0"/>
              <a:t>Texts in Dutch and French, special projects in English</a:t>
            </a:r>
          </a:p>
          <a:p>
            <a:endParaRPr lang="nl-BE" dirty="0" smtClean="0"/>
          </a:p>
          <a:p>
            <a:r>
              <a:rPr lang="nl-BE" dirty="0" smtClean="0"/>
              <a:t>Newsdesks in Brussels and Sydney</a:t>
            </a:r>
          </a:p>
          <a:p>
            <a:pPr>
              <a:buNone/>
            </a:pPr>
            <a:endParaRPr lang="nl-BE" dirty="0" smtClean="0"/>
          </a:p>
          <a:p>
            <a:r>
              <a:rPr lang="nl-BE" dirty="0" smtClean="0"/>
              <a:t>Agenda Services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endParaRPr lang="nl-BE" dirty="0" smtClean="0"/>
          </a:p>
          <a:p>
            <a:endParaRPr lang="nl-BE" dirty="0" smtClean="0"/>
          </a:p>
          <a:p>
            <a:pPr>
              <a:buNone/>
            </a:pPr>
            <a:endParaRPr lang="nl-BE" dirty="0" smtClean="0"/>
          </a:p>
        </p:txBody>
      </p:sp>
      <p:sp>
        <p:nvSpPr>
          <p:cNvPr id="4" name="Titel 3"/>
          <p:cNvSpPr txBox="1">
            <a:spLocks/>
          </p:cNvSpPr>
          <p:nvPr/>
        </p:nvSpPr>
        <p:spPr>
          <a:xfrm>
            <a:off x="7010400" y="3966721"/>
            <a:ext cx="1981200" cy="441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100" b="0" i="0" u="none" strike="noStrike" kern="1200" cap="none" spc="0" normalizeH="0" noProof="0" dirty="0" smtClean="0">
              <a:ln>
                <a:noFill/>
              </a:ln>
              <a:solidFill>
                <a:srgbClr val="1D899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/>
              <a:t>BelgaBox: tool for media</a:t>
            </a:r>
            <a:endParaRPr lang="nl-B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endParaRPr lang="nl-BE" dirty="0"/>
          </a:p>
        </p:txBody>
      </p:sp>
      <p:sp>
        <p:nvSpPr>
          <p:cNvPr id="5" name="Titel 3"/>
          <p:cNvSpPr txBox="1">
            <a:spLocks/>
          </p:cNvSpPr>
          <p:nvPr/>
        </p:nvSpPr>
        <p:spPr>
          <a:xfrm>
            <a:off x="2286000" y="3730509"/>
            <a:ext cx="3276600" cy="916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600" b="0" i="0" u="none" strike="noStrike" kern="1200" cap="none" spc="0" normalizeH="0" noProof="0" dirty="0" smtClean="0">
              <a:ln>
                <a:noFill/>
              </a:ln>
              <a:solidFill>
                <a:srgbClr val="1D899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BelgaBo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38415"/>
            <a:ext cx="7467600" cy="36964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BelgaImage: millions of pictures and videos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  <a:defRPr/>
            </a:pPr>
            <a:endParaRPr lang="en-GB" dirty="0" smtClean="0"/>
          </a:p>
          <a:p>
            <a:endParaRPr lang="nl-BE" dirty="0"/>
          </a:p>
        </p:txBody>
      </p:sp>
      <p:sp>
        <p:nvSpPr>
          <p:cNvPr id="5" name="Titel 3"/>
          <p:cNvSpPr txBox="1">
            <a:spLocks/>
          </p:cNvSpPr>
          <p:nvPr/>
        </p:nvSpPr>
        <p:spPr>
          <a:xfrm>
            <a:off x="2286000" y="3730509"/>
            <a:ext cx="3276600" cy="916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600" b="0" i="0" u="none" strike="noStrike" kern="1200" cap="none" spc="0" normalizeH="0" noProof="0" dirty="0" smtClean="0">
              <a:ln>
                <a:noFill/>
              </a:ln>
              <a:solidFill>
                <a:srgbClr val="1D899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Belga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16264"/>
            <a:ext cx="7772400" cy="34306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/>
              <a:t>Belga Services</a:t>
            </a:r>
            <a:endParaRPr lang="nl-B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News: text and images</a:t>
            </a:r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Online Feeds: general or customised </a:t>
            </a:r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Audio:  radio news</a:t>
            </a:r>
          </a:p>
          <a:p>
            <a:pPr>
              <a:buNone/>
              <a:defRPr/>
            </a:pPr>
            <a:endParaRPr lang="en-GB" dirty="0" smtClean="0"/>
          </a:p>
          <a:p>
            <a:pPr>
              <a:defRPr/>
            </a:pPr>
            <a:r>
              <a:rPr lang="en-GB" dirty="0" err="1" smtClean="0"/>
              <a:t>PRpro</a:t>
            </a:r>
            <a:r>
              <a:rPr lang="en-GB" dirty="0" smtClean="0"/>
              <a:t>: distribution of press releases</a:t>
            </a:r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Newsroom:  collaboration with </a:t>
            </a:r>
            <a:r>
              <a:rPr lang="en-GB" dirty="0" err="1" smtClean="0"/>
              <a:t>Prezly</a:t>
            </a:r>
            <a:endParaRPr lang="en-GB" dirty="0" smtClean="0"/>
          </a:p>
          <a:p>
            <a:pPr>
              <a:buNone/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endParaRPr lang="nl-BE" dirty="0"/>
          </a:p>
        </p:txBody>
      </p:sp>
      <p:sp>
        <p:nvSpPr>
          <p:cNvPr id="5" name="Titel 3"/>
          <p:cNvSpPr txBox="1">
            <a:spLocks/>
          </p:cNvSpPr>
          <p:nvPr/>
        </p:nvSpPr>
        <p:spPr>
          <a:xfrm>
            <a:off x="2286000" y="3730509"/>
            <a:ext cx="3276600" cy="916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600" b="0" i="0" u="none" strike="noStrike" kern="1200" cap="none" spc="0" normalizeH="0" noProof="0" dirty="0" smtClean="0">
              <a:ln>
                <a:noFill/>
              </a:ln>
              <a:solidFill>
                <a:srgbClr val="1D899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/>
              <a:t>Belga Services</a:t>
            </a:r>
            <a:endParaRPr lang="nl-B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Workshops: press relations, </a:t>
            </a:r>
            <a:r>
              <a:rPr lang="en-GB" dirty="0" err="1" smtClean="0"/>
              <a:t>mediatraining</a:t>
            </a: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err="1" smtClean="0"/>
              <a:t>Gopress</a:t>
            </a:r>
            <a:r>
              <a:rPr lang="en-GB" dirty="0" smtClean="0"/>
              <a:t> / </a:t>
            </a:r>
            <a:r>
              <a:rPr lang="en-GB" dirty="0" err="1" smtClean="0"/>
              <a:t>belga.press</a:t>
            </a: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r>
              <a:rPr lang="en-GB" dirty="0" smtClean="0"/>
              <a:t>Clients: media, enterprises, organisations,  government customers</a:t>
            </a:r>
          </a:p>
          <a:p>
            <a:pPr>
              <a:buNone/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endParaRPr lang="nl-BE" dirty="0"/>
          </a:p>
        </p:txBody>
      </p:sp>
      <p:sp>
        <p:nvSpPr>
          <p:cNvPr id="5" name="Titel 3"/>
          <p:cNvSpPr txBox="1">
            <a:spLocks/>
          </p:cNvSpPr>
          <p:nvPr/>
        </p:nvSpPr>
        <p:spPr>
          <a:xfrm>
            <a:off x="2286000" y="3730509"/>
            <a:ext cx="3276600" cy="916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600" b="0" i="0" u="none" strike="noStrike" kern="1200" cap="none" spc="0" normalizeH="0" noProof="0" dirty="0" smtClean="0">
              <a:ln>
                <a:noFill/>
              </a:ln>
              <a:solidFill>
                <a:srgbClr val="1D899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/>
              <a:t>Gopress</a:t>
            </a:r>
            <a:endParaRPr lang="nl-B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endParaRPr lang="nl-BE" dirty="0"/>
          </a:p>
        </p:txBody>
      </p:sp>
      <p:sp>
        <p:nvSpPr>
          <p:cNvPr id="5" name="Titel 3"/>
          <p:cNvSpPr txBox="1">
            <a:spLocks/>
          </p:cNvSpPr>
          <p:nvPr/>
        </p:nvSpPr>
        <p:spPr>
          <a:xfrm>
            <a:off x="2286000" y="3730509"/>
            <a:ext cx="3276600" cy="916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600" b="0" i="0" u="none" strike="noStrike" kern="1200" cap="none" spc="0" normalizeH="0" noProof="0" dirty="0" smtClean="0">
              <a:ln>
                <a:noFill/>
              </a:ln>
              <a:solidFill>
                <a:srgbClr val="1D899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Gopre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89045"/>
            <a:ext cx="7391400" cy="36249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 smtClean="0"/>
              <a:t>Belga.press</a:t>
            </a:r>
            <a:endParaRPr lang="nl-BE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  <a:p>
            <a:endParaRPr lang="nl-BE" dirty="0"/>
          </a:p>
        </p:txBody>
      </p:sp>
      <p:sp>
        <p:nvSpPr>
          <p:cNvPr id="5" name="Titel 3"/>
          <p:cNvSpPr txBox="1">
            <a:spLocks/>
          </p:cNvSpPr>
          <p:nvPr/>
        </p:nvSpPr>
        <p:spPr>
          <a:xfrm>
            <a:off x="2286000" y="3730509"/>
            <a:ext cx="3276600" cy="9164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600" b="0" i="0" u="none" strike="noStrike" kern="1200" cap="none" spc="0" normalizeH="0" noProof="0" dirty="0" smtClean="0">
              <a:ln>
                <a:noFill/>
              </a:ln>
              <a:solidFill>
                <a:srgbClr val="1D899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Belga.pre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38760"/>
            <a:ext cx="7543799" cy="3383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More info? ODE@belga.be / LDM@belga.be  </a:t>
            </a:r>
            <a:endParaRPr lang="nl-NL" dirty="0"/>
          </a:p>
        </p:txBody>
      </p:sp>
      <p:sp>
        <p:nvSpPr>
          <p:cNvPr id="5" name="Sub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169</Words>
  <Application>Microsoft Office PowerPoint</Application>
  <PresentationFormat>On-screen Show (16:9)</PresentationFormat>
  <Paragraphs>57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Office-thema</vt:lpstr>
      <vt:lpstr>Webinar BELGA - WE MEDIA  </vt:lpstr>
      <vt:lpstr>About Belga</vt:lpstr>
      <vt:lpstr>Belga Newsroom</vt:lpstr>
      <vt:lpstr>BelgaBox: tool for media</vt:lpstr>
      <vt:lpstr>BelgaImage: millions of pictures and videos</vt:lpstr>
      <vt:lpstr>Belga Services</vt:lpstr>
      <vt:lpstr>Belga Services</vt:lpstr>
      <vt:lpstr>Gopress</vt:lpstr>
      <vt:lpstr>Belga.press</vt:lpstr>
      <vt:lpstr>More info? ODE@belga.be / LDM@belga.be  </vt:lpstr>
    </vt:vector>
  </TitlesOfParts>
  <Company>tcs digital world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Sven Hendrickx</dc:creator>
  <cp:lastModifiedBy>ldm</cp:lastModifiedBy>
  <cp:revision>446</cp:revision>
  <cp:lastPrinted>2015-10-12T15:18:06Z</cp:lastPrinted>
  <dcterms:created xsi:type="dcterms:W3CDTF">2013-05-13T06:21:05Z</dcterms:created>
  <dcterms:modified xsi:type="dcterms:W3CDTF">2021-05-07T12:59:54Z</dcterms:modified>
</cp:coreProperties>
</file>